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1"/>
    <p:sldMasterId id="2147483666" r:id="rId2"/>
    <p:sldMasterId id="2147483689" r:id="rId3"/>
  </p:sldMasterIdLst>
  <p:notesMasterIdLst>
    <p:notesMasterId r:id="rId8"/>
  </p:notesMasterIdLst>
  <p:handoutMasterIdLst>
    <p:handoutMasterId r:id="rId9"/>
  </p:handoutMasterIdLst>
  <p:sldIdLst>
    <p:sldId id="397" r:id="rId4"/>
    <p:sldId id="429" r:id="rId5"/>
    <p:sldId id="427" r:id="rId6"/>
    <p:sldId id="400" r:id="rId7"/>
  </p:sldIdLst>
  <p:sldSz cx="12190413" cy="6859588"/>
  <p:notesSz cx="6858000" cy="9144000"/>
  <p:embeddedFontLst>
    <p:embeddedFont>
      <p:font typeface="굴림체" panose="020B0609000101010101" pitchFamily="49" charset="-127"/>
      <p:regular r:id="rId10"/>
    </p:embeddedFont>
    <p:embeddedFont>
      <p:font typeface="Inter-Regular" panose="020B0604020202020204" charset="0"/>
      <p:regular r:id="rId11"/>
      <p:bold r:id="rId12"/>
    </p:embeddedFont>
    <p:embeddedFont>
      <p:font typeface="Tahoma" panose="020B0604030504040204" pitchFamily="34" charset="0"/>
      <p:regular r:id="rId13"/>
      <p:bold r:id="rId1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BC7935D-6C10-2D13-D142-1932D78FBA58}" name="Amy Klagholz" initials="AK" userId="S::amy.klagholz@nerc.net::b482d60a-a45c-4e30-9236-b6b9fce8c930" providerId="AD"/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DD9"/>
    <a:srgbClr val="44B5C2"/>
    <a:srgbClr val="088F9E"/>
    <a:srgbClr val="E2F4F6"/>
    <a:srgbClr val="CCEAEE"/>
    <a:srgbClr val="C5E7ED"/>
    <a:srgbClr val="0F6FC6"/>
    <a:srgbClr val="ED7D31"/>
    <a:srgbClr val="9DD1EB"/>
    <a:srgbClr val="6F79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36E218-7C34-4FDD-B38A-E31BA865F771}" v="4" dt="2026-08-03T22:57:11.580"/>
  </p1510:revLst>
</p1510:revInfo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04" autoAdjust="0"/>
  </p:normalViewPr>
  <p:slideViewPr>
    <p:cSldViewPr snapToGrid="0" showGuides="1">
      <p:cViewPr varScale="1">
        <p:scale>
          <a:sx n="107" d="100"/>
          <a:sy n="107" d="100"/>
        </p:scale>
        <p:origin x="696" y="114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microsoft.com/office/2018/10/relationships/authors" Target="authors.xml"/><Relationship Id="rId7" Type="http://schemas.openxmlformats.org/officeDocument/2006/relationships/slide" Target="slides/slide4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2.fntdata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handoutMaster" Target="handoutMasters/handoutMaster1.xml"/><Relationship Id="rId14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y Klagholz" userId="b482d60a-a45c-4e30-9236-b6b9fce8c930" providerId="ADAL" clId="{2C9FC10D-D98C-425E-9CE6-577294E00F0C}"/>
    <pc:docChg chg="custSel addSld delSld modSld">
      <pc:chgData name="Amy Klagholz" userId="b482d60a-a45c-4e30-9236-b6b9fce8c930" providerId="ADAL" clId="{2C9FC10D-D98C-425E-9CE6-577294E00F0C}" dt="2026-08-04T00:32:26.323" v="89" actId="1076"/>
      <pc:docMkLst>
        <pc:docMk/>
      </pc:docMkLst>
      <pc:sldChg chg="addSp delSp modSp mod">
        <pc:chgData name="Amy Klagholz" userId="b482d60a-a45c-4e30-9236-b6b9fce8c930" providerId="ADAL" clId="{2C9FC10D-D98C-425E-9CE6-577294E00F0C}" dt="2026-08-04T00:32:26.323" v="89" actId="1076"/>
        <pc:sldMkLst>
          <pc:docMk/>
          <pc:sldMk cId="4077920918" sldId="427"/>
        </pc:sldMkLst>
        <pc:spChg chg="add mod">
          <ac:chgData name="Amy Klagholz" userId="b482d60a-a45c-4e30-9236-b6b9fce8c930" providerId="ADAL" clId="{2C9FC10D-D98C-425E-9CE6-577294E00F0C}" dt="2026-08-03T22:57:08.651" v="62"/>
          <ac:spMkLst>
            <pc:docMk/>
            <pc:sldMk cId="4077920918" sldId="427"/>
            <ac:spMk id="2" creationId="{A83ACACC-E131-E41A-6449-A821F2CF3234}"/>
          </ac:spMkLst>
        </pc:spChg>
        <pc:spChg chg="add mod">
          <ac:chgData name="Amy Klagholz" userId="b482d60a-a45c-4e30-9236-b6b9fce8c930" providerId="ADAL" clId="{2C9FC10D-D98C-425E-9CE6-577294E00F0C}" dt="2026-08-03T22:57:11.580" v="64"/>
          <ac:spMkLst>
            <pc:docMk/>
            <pc:sldMk cId="4077920918" sldId="427"/>
            <ac:spMk id="4" creationId="{1E60E47D-9444-090C-50C7-36FDB7BE58BA}"/>
          </ac:spMkLst>
        </pc:spChg>
        <pc:spChg chg="mod">
          <ac:chgData name="Amy Klagholz" userId="b482d60a-a45c-4e30-9236-b6b9fce8c930" providerId="ADAL" clId="{2C9FC10D-D98C-425E-9CE6-577294E00F0C}" dt="2026-08-03T22:57:20.621" v="71" actId="27636"/>
          <ac:spMkLst>
            <pc:docMk/>
            <pc:sldMk cId="4077920918" sldId="427"/>
            <ac:spMk id="9" creationId="{B4399DD5-7CDB-DCCE-C77F-7F6D0D2680A0}"/>
          </ac:spMkLst>
        </pc:spChg>
        <pc:picChg chg="del">
          <ac:chgData name="Amy Klagholz" userId="b482d60a-a45c-4e30-9236-b6b9fce8c930" providerId="ADAL" clId="{2C9FC10D-D98C-425E-9CE6-577294E00F0C}" dt="2026-08-03T22:57:35.363" v="72" actId="478"/>
          <ac:picMkLst>
            <pc:docMk/>
            <pc:sldMk cId="4077920918" sldId="427"/>
            <ac:picMk id="3" creationId="{7FAB361B-3A0E-35D1-098E-7D45166AAEAD}"/>
          </ac:picMkLst>
        </pc:picChg>
        <pc:picChg chg="add mod">
          <ac:chgData name="Amy Klagholz" userId="b482d60a-a45c-4e30-9236-b6b9fce8c930" providerId="ADAL" clId="{2C9FC10D-D98C-425E-9CE6-577294E00F0C}" dt="2026-08-04T00:32:26.323" v="89" actId="1076"/>
          <ac:picMkLst>
            <pc:docMk/>
            <pc:sldMk cId="4077920918" sldId="427"/>
            <ac:picMk id="3" creationId="{E7EF243B-861C-0385-E313-04493BC15ABD}"/>
          </ac:picMkLst>
        </pc:picChg>
        <pc:picChg chg="add del mod">
          <ac:chgData name="Amy Klagholz" userId="b482d60a-a45c-4e30-9236-b6b9fce8c930" providerId="ADAL" clId="{2C9FC10D-D98C-425E-9CE6-577294E00F0C}" dt="2026-08-04T00:32:07.305" v="85" actId="478"/>
          <ac:picMkLst>
            <pc:docMk/>
            <pc:sldMk cId="4077920918" sldId="427"/>
            <ac:picMk id="6" creationId="{6477F510-7D4C-E925-2285-D180E8F7427E}"/>
          </ac:picMkLst>
        </pc:picChg>
      </pc:sldChg>
      <pc:sldChg chg="modSp mod">
        <pc:chgData name="Amy Klagholz" userId="b482d60a-a45c-4e30-9236-b6b9fce8c930" providerId="ADAL" clId="{2C9FC10D-D98C-425E-9CE6-577294E00F0C}" dt="2026-08-03T21:09:16.573" v="8" actId="1076"/>
        <pc:sldMkLst>
          <pc:docMk/>
          <pc:sldMk cId="3654887328" sldId="429"/>
        </pc:sldMkLst>
        <pc:spChg chg="mod">
          <ac:chgData name="Amy Klagholz" userId="b482d60a-a45c-4e30-9236-b6b9fce8c930" providerId="ADAL" clId="{2C9FC10D-D98C-425E-9CE6-577294E00F0C}" dt="2026-08-03T21:09:08.713" v="6" actId="20577"/>
          <ac:spMkLst>
            <pc:docMk/>
            <pc:sldMk cId="3654887328" sldId="429"/>
            <ac:spMk id="2" creationId="{EEBBC6E9-7D10-5EBD-0487-FF1250371264}"/>
          </ac:spMkLst>
        </pc:spChg>
        <pc:picChg chg="mod">
          <ac:chgData name="Amy Klagholz" userId="b482d60a-a45c-4e30-9236-b6b9fce8c930" providerId="ADAL" clId="{2C9FC10D-D98C-425E-9CE6-577294E00F0C}" dt="2026-08-03T21:09:16.573" v="8" actId="1076"/>
          <ac:picMkLst>
            <pc:docMk/>
            <pc:sldMk cId="3654887328" sldId="429"/>
            <ac:picMk id="5" creationId="{6C5FDDEA-CE83-FB3A-DAAD-2ADF162B8A6F}"/>
          </ac:picMkLst>
        </pc:picChg>
      </pc:sldChg>
      <pc:sldChg chg="addSp delSp modSp new del mod">
        <pc:chgData name="Amy Klagholz" userId="b482d60a-a45c-4e30-9236-b6b9fce8c930" providerId="ADAL" clId="{2C9FC10D-D98C-425E-9CE6-577294E00F0C}" dt="2026-08-04T00:32:09.171" v="86" actId="47"/>
        <pc:sldMkLst>
          <pc:docMk/>
          <pc:sldMk cId="3424917856" sldId="430"/>
        </pc:sldMkLst>
        <pc:spChg chg="del">
          <ac:chgData name="Amy Klagholz" userId="b482d60a-a45c-4e30-9236-b6b9fce8c930" providerId="ADAL" clId="{2C9FC10D-D98C-425E-9CE6-577294E00F0C}" dt="2026-08-03T22:58:28.777" v="74" actId="931"/>
          <ac:spMkLst>
            <pc:docMk/>
            <pc:sldMk cId="3424917856" sldId="430"/>
            <ac:spMk id="2" creationId="{72CF790D-266C-1B76-C15B-0A627273F4BD}"/>
          </ac:spMkLst>
        </pc:spChg>
        <pc:spChg chg="mod">
          <ac:chgData name="Amy Klagholz" userId="b482d60a-a45c-4e30-9236-b6b9fce8c930" providerId="ADAL" clId="{2C9FC10D-D98C-425E-9CE6-577294E00F0C}" dt="2026-08-03T22:22:01.025" v="59" actId="120"/>
          <ac:spMkLst>
            <pc:docMk/>
            <pc:sldMk cId="3424917856" sldId="430"/>
            <ac:spMk id="3" creationId="{611D8B2C-CCCF-6F5C-7BFD-8C44D7E2CAD8}"/>
          </ac:spMkLst>
        </pc:spChg>
        <pc:picChg chg="add mod ord">
          <ac:chgData name="Amy Klagholz" userId="b482d60a-a45c-4e30-9236-b6b9fce8c930" providerId="ADAL" clId="{2C9FC10D-D98C-425E-9CE6-577294E00F0C}" dt="2026-08-03T22:58:57.746" v="81" actId="1076"/>
          <ac:picMkLst>
            <pc:docMk/>
            <pc:sldMk cId="3424917856" sldId="430"/>
            <ac:picMk id="5" creationId="{650BE175-2DFA-56E3-0F74-556ADF686B9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8/3/2026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3A91F-ECC5-D13F-5751-77AB17925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901DCC-3A0E-F90E-FCBA-9427FC8981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58F347-A5DF-7356-3681-66CAF36674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9BBB1-9EE0-8FDD-B5C2-B70FFE634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C96B03-05C8-D94C-B200-CFC3006872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0713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>
            <a:spLocks noGrp="1"/>
          </p:cNvSpPr>
          <p:nvPr>
            <p:ph sz="half" idx="10"/>
          </p:nvPr>
        </p:nvSpPr>
        <p:spPr>
          <a:xfrm>
            <a:off x="461372" y="1325869"/>
            <a:ext cx="11221107" cy="4847760"/>
          </a:xfrm>
          <a:prstGeom prst="rect">
            <a:avLst/>
          </a:prstGeom>
        </p:spPr>
        <p:txBody>
          <a:bodyPr/>
          <a:lstStyle>
            <a:lvl1pPr marL="228577" indent="-228577">
              <a:buClr>
                <a:srgbClr val="19396E"/>
              </a:buClr>
              <a:buSzPct val="100000"/>
              <a:defRPr sz="2400" baseline="0">
                <a:solidFill>
                  <a:schemeClr val="accent6"/>
                </a:solidFill>
                <a:latin typeface="Calibri" pitchFamily="34" charset="0"/>
              </a:defRPr>
            </a:lvl1pPr>
            <a:lvl2pPr marL="457154" indent="-228577">
              <a:buClr>
                <a:srgbClr val="5D85A9"/>
              </a:buClr>
              <a:buFont typeface="Wingdings" charset="2"/>
              <a:buChar char="§"/>
              <a:defRPr sz="2000">
                <a:solidFill>
                  <a:schemeClr val="accent6"/>
                </a:solidFill>
                <a:latin typeface="Calibri" pitchFamily="34" charset="0"/>
              </a:defRPr>
            </a:lvl2pPr>
            <a:lvl3pPr marL="685731" indent="-228577">
              <a:buClr>
                <a:srgbClr val="19396E"/>
              </a:buClr>
              <a:buFont typeface="Courier New"/>
              <a:buChar char="o"/>
              <a:defRPr sz="1800">
                <a:solidFill>
                  <a:schemeClr val="accent6"/>
                </a:solidFill>
                <a:latin typeface="Calibri" pitchFamily="34" charset="0"/>
              </a:defRPr>
            </a:lvl3pPr>
            <a:lvl4pPr marL="914309" indent="-228577">
              <a:buClr>
                <a:srgbClr val="19396E"/>
              </a:buClr>
              <a:defRPr sz="1600">
                <a:solidFill>
                  <a:schemeClr val="accent6"/>
                </a:solidFill>
                <a:latin typeface="Calibri" pitchFamily="34" charset="0"/>
              </a:defRPr>
            </a:lvl4pPr>
            <a:lvl5pPr marL="2057194" indent="-228577">
              <a:buClr>
                <a:srgbClr val="19396E"/>
              </a:buClr>
              <a:buFont typeface="Wingdings" charset="2"/>
              <a:buChar char="§"/>
              <a:defRPr sz="1600">
                <a:solidFill>
                  <a:schemeClr val="accent4"/>
                </a:solidFill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860301" y="152435"/>
            <a:ext cx="8025354" cy="655790"/>
          </a:xfrm>
          <a:prstGeom prst="rect">
            <a:avLst/>
          </a:prstGeom>
        </p:spPr>
        <p:txBody>
          <a:bodyPr anchor="ctr" anchorCtr="0"/>
          <a:lstStyle>
            <a:lvl1pPr algn="r">
              <a:defRPr sz="2400" b="1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512347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127AC0-F2BB-0E29-E8D3-0FF8C6BF2FF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601AA0-6CD4-BC7C-4126-66FEB353E9F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  <p:sldLayoutId id="2147483691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2F1B28-C9BD-8747-6C78-147A26540B9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11098213" y="63500"/>
            <a:ext cx="105410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Limited Disclosure</a:t>
            </a:r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27145" y="3421062"/>
            <a:ext cx="9218494" cy="806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Electric Reliability Risk Environment</a:t>
            </a:r>
          </a:p>
          <a:p>
            <a:r>
              <a:rPr lang="en-US" sz="3600" b="1">
                <a:solidFill>
                  <a:srgbClr val="088F9E"/>
                </a:solidFill>
                <a:latin typeface="Calibri"/>
                <a:ea typeface="맑은 고딕"/>
                <a:cs typeface="Calibri"/>
              </a:rPr>
              <a:t>Jim Robb, President and CEO,</a:t>
            </a:r>
            <a:endParaRPr lang="en-US" sz="3200">
              <a:solidFill>
                <a:srgbClr val="088F9E"/>
              </a:solidFill>
              <a:latin typeface="Calibri"/>
              <a:ea typeface="맑은 고딕"/>
              <a:cs typeface="Calibri"/>
            </a:endParaRPr>
          </a:p>
          <a:p>
            <a:r>
              <a:rPr lang="en-US" sz="3600" b="1">
                <a:solidFill>
                  <a:srgbClr val="088F9E"/>
                </a:solidFill>
                <a:latin typeface="Calibri"/>
                <a:ea typeface="Calibri"/>
                <a:cs typeface="Calibri"/>
              </a:rPr>
              <a:t>North American Electric Reliability Corporation</a:t>
            </a:r>
            <a:endParaRPr lang="en-US">
              <a:ea typeface="Calibri"/>
            </a:endParaRP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26404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Session 2b	 22/September/2026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EBBC6E9-7D10-5EBD-0487-FF125037126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99447" y="1573086"/>
            <a:ext cx="4480202" cy="4105935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The vision for the Electric Reliability Organization (ERO), which is comprised of NERC and the six Regional Entities, is a highly reliable and secure North American bulk power system (BPS).</a:t>
            </a:r>
            <a:endParaRPr lang="en-US" sz="2200" dirty="0">
              <a:solidFill>
                <a:schemeClr val="accent1"/>
              </a:solidFill>
              <a:ea typeface="Calibri"/>
              <a:cs typeface="Calibri"/>
            </a:endParaRPr>
          </a:p>
          <a:p>
            <a:pPr marL="0" indent="0">
              <a:buNone/>
            </a:pPr>
            <a:endParaRPr lang="en-US" sz="2200" dirty="0">
              <a:solidFill>
                <a:schemeClr val="accent1"/>
              </a:solidFill>
              <a:ea typeface="Calibri" pitchFamily="34" charset="0"/>
              <a:cs typeface="Calibri" pitchFamily="34" charset="0"/>
            </a:endParaRPr>
          </a:p>
          <a:p>
            <a:pPr marL="0" indent="0">
              <a:buNone/>
            </a:pPr>
            <a:r>
              <a:rPr lang="en-US" sz="2200" dirty="0">
                <a:solidFill>
                  <a:schemeClr val="accent1"/>
                </a:solidFill>
                <a:latin typeface="Calibri"/>
                <a:ea typeface="Calibri"/>
                <a:cs typeface="Calibri"/>
              </a:rPr>
              <a:t>As the ERO, we are accountable to regulators in the United States (Federal Energy Regulatory Commission) and Canada (Canada Energy Regulator and provincial governments).</a:t>
            </a:r>
          </a:p>
        </p:txBody>
      </p:sp>
      <p:pic>
        <p:nvPicPr>
          <p:cNvPr id="5" name="Picture 4" descr="A map of the united states&#10;&#10;AI-generated content may be incorrect.">
            <a:extLst>
              <a:ext uri="{FF2B5EF4-FFF2-40B4-BE49-F238E27FC236}">
                <a16:creationId xmlns:a16="http://schemas.microsoft.com/office/drawing/2014/main" id="{6C5FDDEA-CE83-FB3A-DAAD-2ADF162B8A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44" t="70" r="7897" b="-113"/>
          <a:stretch>
            <a:fillRect/>
          </a:stretch>
        </p:blipFill>
        <p:spPr>
          <a:xfrm>
            <a:off x="5801871" y="1998978"/>
            <a:ext cx="5689095" cy="3680043"/>
          </a:xfrm>
          <a:prstGeom prst="rect">
            <a:avLst/>
          </a:prstGeom>
        </p:spPr>
      </p:pic>
      <p:sp>
        <p:nvSpPr>
          <p:cNvPr id="7" name="Title 2">
            <a:extLst>
              <a:ext uri="{FF2B5EF4-FFF2-40B4-BE49-F238E27FC236}">
                <a16:creationId xmlns:a16="http://schemas.microsoft.com/office/drawing/2014/main" id="{23DBC0E4-021A-CCAC-706E-9E27C589F439}"/>
              </a:ext>
            </a:extLst>
          </p:cNvPr>
          <p:cNvSpPr txBox="1">
            <a:spLocks/>
          </p:cNvSpPr>
          <p:nvPr/>
        </p:nvSpPr>
        <p:spPr>
          <a:xfrm>
            <a:off x="701211" y="188029"/>
            <a:ext cx="5469351" cy="655553"/>
          </a:xfrm>
          <a:prstGeom prst="rect">
            <a:avLst/>
          </a:prstGeom>
        </p:spPr>
        <p:txBody>
          <a:bodyPr lIns="91440" tIns="45720" rIns="91440" bIns="45720" anchor="ctr" anchorCtr="0">
            <a:normAutofit fontScale="97500"/>
          </a:bodyPr>
          <a:lstStyle>
            <a:lvl1pPr algn="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 algn="l"/>
            <a:r>
              <a:rPr lang="en-US" dirty="0">
                <a:solidFill>
                  <a:schemeClr val="accent1"/>
                </a:solidFill>
                <a:latin typeface="Tahoma"/>
                <a:ea typeface="Tahoma"/>
                <a:cs typeface="Tahoma"/>
              </a:rPr>
              <a:t>The ERO Enterprise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887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B76C8-EA4E-5BAA-E0F2-DC9ACA649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2">
            <a:extLst>
              <a:ext uri="{FF2B5EF4-FFF2-40B4-BE49-F238E27FC236}">
                <a16:creationId xmlns:a16="http://schemas.microsoft.com/office/drawing/2014/main" id="{B4399DD5-7CDB-DCCE-C77F-7F6D0D268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938" y="301415"/>
            <a:ext cx="5469351" cy="655553"/>
          </a:xfrm>
        </p:spPr>
        <p:txBody>
          <a:bodyPr lIns="91440" tIns="45720" rIns="91440" bIns="45720" anchor="ctr" anchorCtr="0">
            <a:normAutofit/>
          </a:bodyPr>
          <a:lstStyle/>
          <a:p>
            <a:pPr algn="l"/>
            <a:r>
              <a:rPr lang="en-US" dirty="0">
                <a:solidFill>
                  <a:schemeClr val="accent1"/>
                </a:solidFill>
              </a:rPr>
              <a:t>Hyper-Complex Risk Environment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EF243B-861C-0385-E313-04493BC15A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876" y="1056249"/>
            <a:ext cx="11770659" cy="494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2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Electric Reliability Risk Environment</a:t>
            </a:r>
            <a:endParaRPr lang="en-US" dirty="0"/>
          </a:p>
        </p:txBody>
      </p:sp>
      <p:sp>
        <p:nvSpPr>
          <p:cNvPr id="13" name="Subtitle 1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Session 2b - Network reliability in a world of increasing climate change</a:t>
            </a:r>
          </a:p>
        </p:txBody>
      </p:sp>
    </p:spTree>
    <p:extLst>
      <p:ext uri="{BB962C8B-B14F-4D97-AF65-F5344CB8AC3E}">
        <p14:creationId xmlns:p14="http://schemas.microsoft.com/office/powerpoint/2010/main" val="819531720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cac25473-bb91-4a6f-afab-8ab26c3ec881}" enabled="1" method="Privileged" siteId="{a2d34bfa-bd5b-4dc3-9a2e-098f9929677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</TotalTime>
  <Words>112</Words>
  <Application>Microsoft Office PowerPoint</Application>
  <PresentationFormat>Custom</PresentationFormat>
  <Paragraphs>12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5" baseType="lpstr">
      <vt:lpstr>Aptos</vt:lpstr>
      <vt:lpstr>Inter-Regular</vt:lpstr>
      <vt:lpstr>Tahoma</vt:lpstr>
      <vt:lpstr>굴림체</vt:lpstr>
      <vt:lpstr>Courier New</vt:lpstr>
      <vt:lpstr>Arial</vt:lpstr>
      <vt:lpstr>Calibri</vt:lpstr>
      <vt:lpstr>Wingdings</vt:lpstr>
      <vt:lpstr>Custom Design</vt:lpstr>
      <vt:lpstr>1_Custom Design</vt:lpstr>
      <vt:lpstr>4_Custom Design</vt:lpstr>
      <vt:lpstr>PowerPoint Presentation</vt:lpstr>
      <vt:lpstr>PowerPoint Presentation</vt:lpstr>
      <vt:lpstr>Hyper-Complex Risk Environment</vt:lpstr>
      <vt:lpstr>Electric Reliability Risk Environment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Amy Klagholz</cp:lastModifiedBy>
  <cp:revision>143</cp:revision>
  <dcterms:created xsi:type="dcterms:W3CDTF">2026-05-14T13:05:40Z</dcterms:created>
  <dcterms:modified xsi:type="dcterms:W3CDTF">2026-08-04T00:32:28Z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Custom Design:3\1_Custom Design:3\4_Custom Design:3</vt:lpwstr>
  </property>
  <property fmtid="{D5CDD505-2E9C-101B-9397-08002B2CF9AE}" pid="3" name="ClassificationContentMarkingHeaderText">
    <vt:lpwstr>Limited Disclosure</vt:lpwstr>
  </property>
</Properties>
</file>